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226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116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82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75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303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360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164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948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155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913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3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122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9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39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172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44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9F643-FC10-4412-B826-F3E84788713E}" type="datetimeFigureOut">
              <a:rPr lang="th-TH" smtClean="0"/>
              <a:t>01/12/64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2992CDA-C11A-4C72-8BC2-FEFA118AB4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456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9991F50-A352-4A5C-90D5-7B4B383303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วิชา โปรแกรมสร้างภาพเคลื่อนไหว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44AF424-42B6-450D-B76A-FDFACCD8AE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sz="5400" b="1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(Animation </a:t>
            </a:r>
            <a:r>
              <a:rPr lang="en-US" sz="5400" b="1" dirty="0">
                <a:solidFill>
                  <a:sysClr val="windowText" lastClr="000000"/>
                </a:solidFill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P</a:t>
            </a:r>
            <a:r>
              <a:rPr lang="en-US" sz="5400" b="1" dirty="0" smtClean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rogram</a:t>
            </a:r>
            <a:r>
              <a:rPr lang="en-US" sz="5400" b="1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)</a:t>
            </a:r>
          </a:p>
          <a:p>
            <a:pPr algn="ctr"/>
            <a:r>
              <a:rPr lang="en-US" sz="5400" b="1" dirty="0">
                <a:solidFill>
                  <a:sysClr val="windowText" lastClr="00000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20204-2111</a:t>
            </a:r>
            <a:endParaRPr lang="th-TH" sz="5400" b="1" dirty="0">
              <a:solidFill>
                <a:sysClr val="windowText" lastClr="00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3" y="5554518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13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ประเภทของภาพเคลื่อนไหว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DDC10FAB-1AFD-4AF2-A4A6-D3764C8F37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5" y="1788506"/>
            <a:ext cx="6170703" cy="37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7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รูปแบบของภาพเคลื่อนไหว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1. Traditional Animation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หรือ 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Hand Drawing Animation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หรือ 2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D Animation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คือ ภาพเคลื่อนไหวที่เกิดจากการวาดภาพที่ละภาพหลายๆ พันภาพ และฉายภาพเหล่านั้นผ่านกล้องโดยใช้เวลาไม่กี่วินาที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8BA36FEC-92C4-4DDB-9A37-3A2550A37E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38" y="3741555"/>
            <a:ext cx="49053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รูปแบบของภาพเคลื่อนไหว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2. Stop Motion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หรือเรียกว่า 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Model Animation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ภาพเคลื่อนไหวประเภทนี้ ผู้สร้างภาพเคลื่อนไหวต้องเข้าไปทำการเคลื่อนไหวโดยตรงกับแบบจำลอง (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Model)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และทำการถ่ายภาพเอาไว้ทีละเฟรมๆ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F17333F-3E18-4812-BE27-8105CCBCF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353" y="3622591"/>
            <a:ext cx="4224894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3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รูปแบบของภาพเคลื่อนไหว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3. Computer Animation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เป็นภาพเคลื่อนไหวที่มักพบกันได้บ่อยในยุคปัจจุบัน เนื่องจากการใช้โปรแกรมเป็นไปได้ง่ายและมีการนำหลักการแบบ 2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D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เข้ามาผสมผสานกับตัวโปรแกรม ซึ่งทำได้ง่ายและสะดวกในการแก้ไขและการแสดงผล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24">
            <a:extLst>
              <a:ext uri="{FF2B5EF4-FFF2-40B4-BE49-F238E27FC236}">
                <a16:creationId xmlns:a16="http://schemas.microsoft.com/office/drawing/2014/main" id="{C5151562-CFD4-459D-AE1E-73C3A940A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7" y="3788228"/>
            <a:ext cx="4515939" cy="25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4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หลักพื้นฐานการสร้างภาพเคลื่อนไหว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นักออกแบบภาพเคลื่อนไหวจากวอลต์ ดิสนีย์ สตูดิโอ </a:t>
            </a:r>
            <a:r>
              <a:rPr lang="th-TH" sz="3600" dirty="0" err="1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แฟรงค์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โท</a:t>
            </a:r>
            <a:r>
              <a:rPr lang="th-TH" sz="3600" dirty="0" err="1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มัส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(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Frank Thomas)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และโอลี จอห์นสัน (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Ollie Johnston)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ได้ทำการวิเคราะห์เกี่ยวกับหลักการสร้างภาพเคลื่อนไหว โดยได้เสนอแนวทางไว้ 12 ข้อ เพื่อใช้เป็นแนวทางในการสร้างภาพเคลื่อนไหวให้ดูน่าสนใจ เรียกว่า “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The Fundamental Principles of Animation”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ซึ่งต่อมาได้เป็นแบบแผนของการออกแบบภาพเคลื่อนไหวในปัจจุบัน โดยมีหลักการในการสร้างภาพเคลื่อนไหว ดังนี้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476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Squash &amp; Stretch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การยืดและหด)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1113BE87-7A4C-44B3-AAA8-1B1E1F5B23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37" y="2237241"/>
            <a:ext cx="5809706" cy="27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9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Squash &amp; Stretch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การยืดและหด)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FBCEBC-BA4A-4B1E-B1E6-319273BB55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77" y="2297173"/>
            <a:ext cx="5364434" cy="32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4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1. Squash &amp; Stretch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การยืดและหด)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1AAFA277-02DA-4B6A-8D64-483F525D17C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8" y="2224193"/>
            <a:ext cx="5414146" cy="33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Anticipation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ท่าเตรียม)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00EFD-F2DE-4CBA-9C01-E1C9CBF278F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06" y="2006146"/>
            <a:ext cx="5971403" cy="331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350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Anticipation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ท่าเตรียม)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8">
            <a:extLst>
              <a:ext uri="{FF2B5EF4-FFF2-40B4-BE49-F238E27FC236}">
                <a16:creationId xmlns:a16="http://schemas.microsoft.com/office/drawing/2014/main" id="{FDA0090C-97B4-4077-80E0-DF483D17FB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60" y="2014537"/>
            <a:ext cx="5651863" cy="354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F494CA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จุดประสงค์รายวิชา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1.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เข้าใจหลักการสร้างภาพเคลื่อนไหว</a:t>
            </a:r>
            <a:endParaRPr lang="en-US" sz="3600" dirty="0">
              <a:solidFill>
                <a:srgbClr val="00206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2.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เข้าใจเกี่ยวกับหลักการทำงานของโปรแกรมสร้างภาพเคลื่อนไหว</a:t>
            </a:r>
            <a:endParaRPr lang="en-US" sz="3600" dirty="0">
              <a:solidFill>
                <a:srgbClr val="00206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3.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สามารถออกแบบ สร้าง แก้ไข และตกแต่งภาพเคลื่อนไหวโดยใช้โปรแกรมสำเร็จรูป</a:t>
            </a:r>
            <a:endParaRPr lang="en-US" sz="3600" dirty="0">
              <a:solidFill>
                <a:srgbClr val="00206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4.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มีเจตคติและกิจนิสัยที่ดีในการปฏิบัติงานคอมพิวเตอร์ด้วยความละเอียดรอบคอบ และถูกต้อง</a:t>
            </a:r>
            <a:endParaRPr lang="en-US" sz="3600" dirty="0">
              <a:solidFill>
                <a:srgbClr val="002060"/>
              </a:solidFill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5451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Anticipation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ท่าเตรียม)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5A585896-1D7A-482B-A003-B6E2568975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5" y="2169250"/>
            <a:ext cx="5245417" cy="323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Staging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การกำหนดการกระทำในฉาก)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B4104B-5430-4FAF-9AF3-C4B47D05C8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2088514"/>
            <a:ext cx="6044837" cy="329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93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3. Staging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การกำหนดการกระทำในฉาก)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C564CEFB-3D5A-4D62-B615-3C830C50D4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1869257"/>
            <a:ext cx="6092553" cy="421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5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1320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Straight Ahead Action &amp; Pose to Pose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การเปลี่ยนลักษณะภาพแรกไปจนถึงภาพสุดท้าย)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4.1 Straight Ahead Action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04EE24D-3216-48D3-86A1-69ECC5B8DE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10" y="2658488"/>
            <a:ext cx="4676140" cy="290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97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1320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Straight Ahead Action &amp; Pose to Pose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การเปลี่ยนลักษณะภาพแรกไปจนถึงภาพสุดท้าย)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4.1 Straight Ahead Action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A83AC96B-8A65-4C73-83AF-F32DB87215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26" y="2528206"/>
            <a:ext cx="5456736" cy="31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7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1320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Straight Ahead Action &amp; Pose to Pose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การเปลี่ยนลักษณะภาพแรกไปจนถึงภาพสุดท้าย)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4.2 Pose to Pose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7B310188-82A6-44C7-9311-EBB1D35BA1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2569346"/>
            <a:ext cx="5641249" cy="31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30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1320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4. Straight Ahead Action &amp; Pose to Pose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การเปลี่ยนลักษณะภาพแรกไปจนถึงภาพสุดท้าย)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4.2 Pose to Pose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27">
            <a:extLst>
              <a:ext uri="{FF2B5EF4-FFF2-40B4-BE49-F238E27FC236}">
                <a16:creationId xmlns:a16="http://schemas.microsoft.com/office/drawing/2014/main" id="{2E4BCE20-AA62-4AA7-BD21-AC89236FA0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2251618"/>
            <a:ext cx="5312591" cy="348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1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1320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Follow Through &amp; Overlapping Action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ความต่อเนื่องและการทับซ้อน)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5.1 Follow Through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FBABE614-FD91-4B80-92A3-B253A46DE5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17" y="2379254"/>
            <a:ext cx="5221287" cy="36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9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13208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5. Follow Through &amp; Overlapping Action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ความต่อเนื่องและการทับซ้อน)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5.2 Overlapping Action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8445BF8F-12DA-43E7-914C-F05F8553C2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35" y="2556964"/>
            <a:ext cx="5085080" cy="32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13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Slow In &amp; Slow Out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ความแตกต่างของการเข้าออก)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8DE51B57-0D7A-4454-B2D3-BEFCA56016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797" y="1971857"/>
            <a:ext cx="5743394" cy="348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18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F494CA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สมรรถนะรายวิชา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1. แสดงความรู้หลักการสร้างภาพเคลื่อนไหว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2. แสดงความรู้เกี่ยวกับหลักการทำงานของโปรแกรมสร้างภาพเคลื่อนไหว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3. ปฏิบัติการออกแบบ สร้าง แก้ไข และตกแต่งภาพเคลื่อนไหวโดยใช้โปรแกรมสำเร็จรูป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4. สร้างภาพเคลื่อนแบบไหว 2 มิติ ด้วยโปรแกรมสำเร็จรูป</a:t>
            </a:r>
          </a:p>
          <a:p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1150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Slow In &amp; Slow Out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ความแตกต่างของการเข้าออก)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30">
            <a:extLst>
              <a:ext uri="{FF2B5EF4-FFF2-40B4-BE49-F238E27FC236}">
                <a16:creationId xmlns:a16="http://schemas.microsoft.com/office/drawing/2014/main" id="{15C93BB6-30E2-4F74-84E1-45BDC55935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818" y="2000567"/>
            <a:ext cx="5527176" cy="356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38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6. Slow In &amp; Slow Out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ความแตกต่างของการเข้าออก)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265192DD-A2B0-4EEC-8A4E-D702F509D7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5" y="2441000"/>
            <a:ext cx="5933349" cy="31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62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Arcs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การเคลื่อนที่เป็นเส้นโค้ง)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9205AC18-3AC5-4FDC-9C09-8F5D51E42C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1875290"/>
            <a:ext cx="6557826" cy="35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19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7. Arcs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การเคลื่อนที่เป็นเส้นโค้ง)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987D6DC3-B548-4BD7-BF3D-C852206B5C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1874723"/>
            <a:ext cx="5252720" cy="34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89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8. Secondary Action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การเคลื่อนไหวรอง)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E0201449-43AA-4C37-BF41-0DFEEF589B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634" y="2052229"/>
            <a:ext cx="5286194" cy="36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9. Timing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เวลา)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D6D73152-CCCC-454F-88B5-81EB8AF88F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83" y="2025558"/>
            <a:ext cx="6150973" cy="327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56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10. Exaggeration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การกระทำที่เกินจริง)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6D319A51-EFD1-4CA7-909F-DC714CF5F3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3" y="1964893"/>
            <a:ext cx="6303508" cy="331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01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11. Solid Drawing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การวาดภาพ)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8D865E83-BFAE-4652-A3C9-3CB61380A1E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1819592"/>
            <a:ext cx="5739175" cy="37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6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11. Solid Drawing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การวาดภาพ)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D6536889-090A-471A-8353-26A516BFA6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3" y="2033904"/>
            <a:ext cx="6250260" cy="352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4452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12. Appeal (</a:t>
            </a:r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การดึงดูดความสนใจ) 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33">
            <a:extLst>
              <a:ext uri="{FF2B5EF4-FFF2-40B4-BE49-F238E27FC236}">
                <a16:creationId xmlns:a16="http://schemas.microsoft.com/office/drawing/2014/main" id="{FC6E8D6C-374F-4678-A899-AFA6979550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1" y="1487443"/>
            <a:ext cx="4352290" cy="477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F494CA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คำอธิบายรายวิชา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	ศึกษาและปฏิบัติเกี่ยวกับหลักการสร้างภาพเคลื่อนไหว หลักการทำงานของโปรแกรมสร้างภาพเคลื่อนไหว ปฏิบัติการออกแบบ สร้าง แก้ไข ตกแต่งภาพเคลื่อนไหวโดยใช้โปรแกรมสำเร็จรูปและปฏิบัติการสร้างแอนิเมชันภาพเคลื่อนไหวแบบ 2 มิติ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1996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60" y="2962191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จบหน่วยที่ </a:t>
            </a:r>
            <a:r>
              <a:rPr lang="en-US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endParaRPr lang="th-TH" sz="44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132" y="4439194"/>
            <a:ext cx="16637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0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หน่วยที่ 1  หลักการสร้างภาพเคลื่อนไหว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	  ภาพเคลื่อนไหวจะแตกต่างจากภาพนิ่งโดยทั่วไป ตรงที่มีความน่าสนใจและตื่นตาตื่นใจมากกว่า โดยเฉพาะถ้าใช้เวลาในการดูนาน ๆ ภาพนิ่งจะทำให้เกิดความน่าเบื่อได้ แต่ภาพเคลื่อนไหวเปรียบเสมือนคล้าย ๆ การเคลื่อนไหวของธรรมชาติ และสิ่งมีชีวิต ทำให้เห็นกระบวนการต่าง ๆ ในการผลิตหรือขั้นตอนในการดำเนินการ การสร้างภาพเคลื่อนไหวจะมี 2 รูปแบบ คือ แบบ 2 มิติ และแบบ 3 มิติ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089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ความหมายภาพเคลื่อนไหว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 	 ภาพเคลื่อนไหว (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Animation)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หมายถึง ภาพกราฟฟิกที่มีการเคลื่อนไหวเพื่อแสดงขั้นตอนหรือปรากฏ การณ์ต่าง ๆ ที่เกิดขึ้นอย่างต่อเนื่อง โดยการนำภาพนิ่งมาเรียงกันเป็นชุด ๆ เพื่อแสดงบนจอทีละภาพด้วยความเร็วสูง ในการฉายภาพแต่ละภาพจะต่อเนื่องกันให้ดูเหมือนว่าเคลื่อนไหวจริง ซึ่งอาจเป็นภาพที่ได้จากภาพวาด ภาพถ่าย หรือภาพคน สัตว์ สิ่งของก็ได้ ไม่จำเป็นต้องเฉพาะเจาะจงแต่ภาพการ์ตูนเท่านั้น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562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ประเภทของภาพเคลื่อนไหว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1.แบบ 2 มิติ (2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D Animation)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      	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ภาพเคลื่อนไหวแบบ 2 มิติ (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Dimension)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มองเห็นได้ทั้งความสูงและความกว้าง ซึ่งจะมีความเหมือนจริงพอสมควรและการสร้างจะไม่สลับซับซ้อนมากนัก เช่น ภาพเคลื่อนไหวที่ปรากฏตามเว็บต่าง ๆ รวมทั้ง 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Gif Animation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และภาพยนตร์ต่าง ๆ เช่น เรื่อง ชินจัง โดเรมอน ฯลฯ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689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ประเภทของภาพเคลื่อนไหว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8380C693-42EE-47A9-8D4A-E99F9370A5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1815176"/>
            <a:ext cx="4551453" cy="36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9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AA5F5B-D02F-4B35-83DA-7E066FE7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61405"/>
            <a:ext cx="8596668" cy="93361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4400" dirty="0">
                <a:solidFill>
                  <a:srgbClr val="00206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ประเภทของภาพเคลื่อนไหว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AB8A600-CCFF-418F-AC2B-E22B4E6B7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82205"/>
            <a:ext cx="9642323" cy="38807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	2. แบบ 3 มิติ (3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D Animation)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       	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ภาพเคลื่อนไหวแบบ 3 มิติ (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Dimension)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มองเห็นได้ทั้งความสูง ความกว้าง และความลึก ภาพที่เห็นจะมีความสมจริงมากถึงมากที่สุด เช่น ภาพยนตร์การ์ตูนเรื่อง </a:t>
            </a:r>
            <a:r>
              <a:rPr lang="en-US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NEMO, Toy Story, The Avengers, Avatar,  </a:t>
            </a:r>
            <a:r>
              <a:rPr lang="th-TH" sz="3600" dirty="0">
                <a:solidFill>
                  <a:srgbClr val="002060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ก้านกล้วย เป็นต้น </a:t>
            </a:r>
            <a:endParaRPr lang="th-TH" sz="3600" dirty="0">
              <a:solidFill>
                <a:srgbClr val="00206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85234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</TotalTime>
  <Words>354</Words>
  <Application>Microsoft Office PowerPoint</Application>
  <PresentationFormat>Widescreen</PresentationFormat>
  <Paragraphs>89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AngsanaUPC</vt:lpstr>
      <vt:lpstr>Arial</vt:lpstr>
      <vt:lpstr>Calibri</vt:lpstr>
      <vt:lpstr>Cordia New</vt:lpstr>
      <vt:lpstr>IrisUPC</vt:lpstr>
      <vt:lpstr>Trebuchet MS</vt:lpstr>
      <vt:lpstr>Wingdings 3</vt:lpstr>
      <vt:lpstr>เหลี่ยมเพชร</vt:lpstr>
      <vt:lpstr>วิชา โปรแกรมสร้างภาพเคลื่อนไหว</vt:lpstr>
      <vt:lpstr>จุดประสงค์รายวิชา</vt:lpstr>
      <vt:lpstr>สมรรถนะรายวิชา</vt:lpstr>
      <vt:lpstr>คำอธิบายรายวิชา</vt:lpstr>
      <vt:lpstr>หน่วยที่ 1  หลักการสร้างภาพเคลื่อนไหว</vt:lpstr>
      <vt:lpstr>ความหมายภาพเคลื่อนไหว</vt:lpstr>
      <vt:lpstr>ประเภทของภาพเคลื่อนไหว</vt:lpstr>
      <vt:lpstr>ประเภทของภาพเคลื่อนไหว</vt:lpstr>
      <vt:lpstr>ประเภทของภาพเคลื่อนไหว</vt:lpstr>
      <vt:lpstr>ประเภทของภาพเคลื่อนไหว</vt:lpstr>
      <vt:lpstr>รูปแบบของภาพเคลื่อนไหว </vt:lpstr>
      <vt:lpstr>รูปแบบของภาพเคลื่อนไหว </vt:lpstr>
      <vt:lpstr>รูปแบบของภาพเคลื่อนไหว </vt:lpstr>
      <vt:lpstr>หลักพื้นฐานการสร้างภาพเคลื่อนไหว</vt:lpstr>
      <vt:lpstr>1. Squash &amp; Stretch (การยืดและหด)</vt:lpstr>
      <vt:lpstr>1. Squash &amp; Stretch (การยืดและหด)</vt:lpstr>
      <vt:lpstr>1. Squash &amp; Stretch (การยืดและหด)</vt:lpstr>
      <vt:lpstr>2. Anticipation (ท่าเตรียม)</vt:lpstr>
      <vt:lpstr>2. Anticipation (ท่าเตรียม)</vt:lpstr>
      <vt:lpstr>2. Anticipation (ท่าเตรียม)</vt:lpstr>
      <vt:lpstr>3. Staging (การกำหนดการกระทำในฉาก)</vt:lpstr>
      <vt:lpstr>3. Staging (การกำหนดการกระทำในฉาก)</vt:lpstr>
      <vt:lpstr>4. Straight Ahead Action &amp; Pose to Pose (การเปลี่ยนลักษณะภาพแรกไปจนถึงภาพสุดท้าย)</vt:lpstr>
      <vt:lpstr>4. Straight Ahead Action &amp; Pose to Pose (การเปลี่ยนลักษณะภาพแรกไปจนถึงภาพสุดท้าย)</vt:lpstr>
      <vt:lpstr>4. Straight Ahead Action &amp; Pose to Pose (การเปลี่ยนลักษณะภาพแรกไปจนถึงภาพสุดท้าย)</vt:lpstr>
      <vt:lpstr>4. Straight Ahead Action &amp; Pose to Pose (การเปลี่ยนลักษณะภาพแรกไปจนถึงภาพสุดท้าย)</vt:lpstr>
      <vt:lpstr>5. Follow Through &amp; Overlapping Action (ความต่อเนื่องและการทับซ้อน)</vt:lpstr>
      <vt:lpstr>5. Follow Through &amp; Overlapping Action (ความต่อเนื่องและการทับซ้อน)</vt:lpstr>
      <vt:lpstr>6. Slow In &amp; Slow Out (ความแตกต่างของการเข้าออก)</vt:lpstr>
      <vt:lpstr>6. Slow In &amp; Slow Out (ความแตกต่างของการเข้าออก)</vt:lpstr>
      <vt:lpstr>6. Slow In &amp; Slow Out (ความแตกต่างของการเข้าออก)</vt:lpstr>
      <vt:lpstr>7. Arcs (การเคลื่อนที่เป็นเส้นโค้ง)</vt:lpstr>
      <vt:lpstr>7. Arcs (การเคลื่อนที่เป็นเส้นโค้ง)</vt:lpstr>
      <vt:lpstr>8. Secondary Action (การเคลื่อนไหวรอง)</vt:lpstr>
      <vt:lpstr>9. Timing (เวลา)</vt:lpstr>
      <vt:lpstr>10. Exaggeration (การกระทำที่เกินจริง)</vt:lpstr>
      <vt:lpstr>11. Solid Drawing (การวาดภาพ)</vt:lpstr>
      <vt:lpstr>11. Solid Drawing (การวาดภาพ)</vt:lpstr>
      <vt:lpstr>12. Appeal (การดึงดูดความสนใจ) </vt:lpstr>
      <vt:lpstr>จบหน่วยที่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วิชา โปรแกรมสร้างภาพเคลื่อนไหว</dc:title>
  <dc:creator>admin</dc:creator>
  <cp:lastModifiedBy>Mac</cp:lastModifiedBy>
  <cp:revision>8</cp:revision>
  <dcterms:created xsi:type="dcterms:W3CDTF">2021-07-31T12:46:17Z</dcterms:created>
  <dcterms:modified xsi:type="dcterms:W3CDTF">2021-12-01T06:20:52Z</dcterms:modified>
</cp:coreProperties>
</file>